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1"/>
  </p:notesMasterIdLst>
  <p:sldIdLst>
    <p:sldId id="256" r:id="rId2"/>
    <p:sldId id="257" r:id="rId3"/>
    <p:sldId id="258" r:id="rId4"/>
    <p:sldId id="259" r:id="rId5"/>
    <p:sldId id="260" r:id="rId6"/>
    <p:sldId id="261" r:id="rId7"/>
    <p:sldId id="262"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4" d="100"/>
          <a:sy n="64" d="100"/>
        </p:scale>
        <p:origin x="74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40C295-F0EA-4699-94D2-85B60A749C2D}" type="datetimeFigureOut">
              <a:rPr lang="en-US" smtClean="0"/>
              <a:t>8/2/2016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844182-AF54-4049-B89B-8B0179E0B81B}" type="slidenum">
              <a:rPr lang="en-US" smtClean="0"/>
              <a:t>‹#›</a:t>
            </a:fld>
            <a:endParaRPr lang="en-US"/>
          </a:p>
        </p:txBody>
      </p:sp>
    </p:spTree>
    <p:extLst>
      <p:ext uri="{BB962C8B-B14F-4D97-AF65-F5344CB8AC3E}">
        <p14:creationId xmlns:p14="http://schemas.microsoft.com/office/powerpoint/2010/main" val="886805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here the terms</a:t>
            </a:r>
            <a:r>
              <a:rPr lang="en-US" baseline="0" dirty="0"/>
              <a:t> that might be used to describe hope commonly, but which it is NOT (at least from a pragmatist viewpoint).</a:t>
            </a:r>
            <a:endParaRPr lang="en-US" dirty="0"/>
          </a:p>
        </p:txBody>
      </p:sp>
      <p:sp>
        <p:nvSpPr>
          <p:cNvPr id="4" name="Slide Number Placeholder 3"/>
          <p:cNvSpPr>
            <a:spLocks noGrp="1"/>
          </p:cNvSpPr>
          <p:nvPr>
            <p:ph type="sldNum" sz="quarter" idx="10"/>
          </p:nvPr>
        </p:nvSpPr>
        <p:spPr/>
        <p:txBody>
          <a:bodyPr/>
          <a:lstStyle/>
          <a:p>
            <a:fld id="{8B844182-AF54-4049-B89B-8B0179E0B81B}" type="slidenum">
              <a:rPr lang="en-US" smtClean="0"/>
              <a:t>3</a:t>
            </a:fld>
            <a:endParaRPr lang="en-US"/>
          </a:p>
        </p:txBody>
      </p:sp>
    </p:spTree>
    <p:extLst>
      <p:ext uri="{BB962C8B-B14F-4D97-AF65-F5344CB8AC3E}">
        <p14:creationId xmlns:p14="http://schemas.microsoft.com/office/powerpoint/2010/main" val="1821990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here the concept of pragmatist hope (define &amp; explain hope as a set of habits</a:t>
            </a:r>
            <a:r>
              <a:rPr lang="en-US" baseline="0" dirty="0"/>
              <a:t> and fluid goals</a:t>
            </a:r>
            <a:r>
              <a:rPr lang="en-US" dirty="0"/>
              <a:t>) and my</a:t>
            </a:r>
            <a:r>
              <a:rPr lang="en-US" baseline="0" dirty="0"/>
              <a:t> specific goal within the overall project</a:t>
            </a:r>
            <a:endParaRPr lang="en-US" dirty="0"/>
          </a:p>
        </p:txBody>
      </p:sp>
      <p:sp>
        <p:nvSpPr>
          <p:cNvPr id="4" name="Slide Number Placeholder 3"/>
          <p:cNvSpPr>
            <a:spLocks noGrp="1"/>
          </p:cNvSpPr>
          <p:nvPr>
            <p:ph type="sldNum" sz="quarter" idx="10"/>
          </p:nvPr>
        </p:nvSpPr>
        <p:spPr/>
        <p:txBody>
          <a:bodyPr/>
          <a:lstStyle/>
          <a:p>
            <a:fld id="{8B844182-AF54-4049-B89B-8B0179E0B81B}" type="slidenum">
              <a:rPr lang="en-US" smtClean="0"/>
              <a:t>4</a:t>
            </a:fld>
            <a:endParaRPr lang="en-US"/>
          </a:p>
        </p:txBody>
      </p:sp>
    </p:spTree>
    <p:extLst>
      <p:ext uri="{BB962C8B-B14F-4D97-AF65-F5344CB8AC3E}">
        <p14:creationId xmlns:p14="http://schemas.microsoft.com/office/powerpoint/2010/main" val="2457600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explain the main similarity</a:t>
            </a:r>
            <a:r>
              <a:rPr lang="en-US" baseline="0" dirty="0"/>
              <a:t> (goal-orientation) and then the major differences between the two.</a:t>
            </a:r>
            <a:endParaRPr lang="en-US" dirty="0"/>
          </a:p>
        </p:txBody>
      </p:sp>
      <p:sp>
        <p:nvSpPr>
          <p:cNvPr id="4" name="Slide Number Placeholder 3"/>
          <p:cNvSpPr>
            <a:spLocks noGrp="1"/>
          </p:cNvSpPr>
          <p:nvPr>
            <p:ph type="sldNum" sz="quarter" idx="10"/>
          </p:nvPr>
        </p:nvSpPr>
        <p:spPr/>
        <p:txBody>
          <a:bodyPr/>
          <a:lstStyle/>
          <a:p>
            <a:fld id="{8B844182-AF54-4049-B89B-8B0179E0B81B}" type="slidenum">
              <a:rPr lang="en-US" smtClean="0"/>
              <a:t>5</a:t>
            </a:fld>
            <a:endParaRPr lang="en-US"/>
          </a:p>
        </p:txBody>
      </p:sp>
    </p:spTree>
    <p:extLst>
      <p:ext uri="{BB962C8B-B14F-4D97-AF65-F5344CB8AC3E}">
        <p14:creationId xmlns:p14="http://schemas.microsoft.com/office/powerpoint/2010/main" val="3576488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discuss some of the</a:t>
            </a:r>
            <a:r>
              <a:rPr lang="en-US" baseline="0" dirty="0"/>
              <a:t> steps of hope (mostly addressed by Snyder), and then briefly cover findings of minorities (usu. African Americans; fight for equity) and adolescents (having strengths in one of two parts of hope result in differing outcomes)</a:t>
            </a:r>
            <a:endParaRPr lang="en-US" dirty="0"/>
          </a:p>
        </p:txBody>
      </p:sp>
      <p:sp>
        <p:nvSpPr>
          <p:cNvPr id="4" name="Slide Number Placeholder 3"/>
          <p:cNvSpPr>
            <a:spLocks noGrp="1"/>
          </p:cNvSpPr>
          <p:nvPr>
            <p:ph type="sldNum" sz="quarter" idx="10"/>
          </p:nvPr>
        </p:nvSpPr>
        <p:spPr/>
        <p:txBody>
          <a:bodyPr/>
          <a:lstStyle/>
          <a:p>
            <a:fld id="{8B844182-AF54-4049-B89B-8B0179E0B81B}" type="slidenum">
              <a:rPr lang="en-US" smtClean="0"/>
              <a:t>6</a:t>
            </a:fld>
            <a:endParaRPr lang="en-US"/>
          </a:p>
        </p:txBody>
      </p:sp>
    </p:spTree>
    <p:extLst>
      <p:ext uri="{BB962C8B-B14F-4D97-AF65-F5344CB8AC3E}">
        <p14:creationId xmlns:p14="http://schemas.microsoft.com/office/powerpoint/2010/main" val="3733304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Reflect</a:t>
            </a:r>
            <a:r>
              <a:rPr lang="en-US" baseline="0" dirty="0"/>
              <a:t> on recent political and social movements or student organizations that had impact on the undergraduate perspective and connect to undergraduates to illustrate the kind of hope defined in this presentation.  In addition, mention here the reflection component, i.e. the personal impact of this project on my ideas about hope, optimism, and cross-sectional collaboration.</a:t>
            </a:r>
            <a:endParaRPr lang="en-US" dirty="0"/>
          </a:p>
        </p:txBody>
      </p:sp>
      <p:sp>
        <p:nvSpPr>
          <p:cNvPr id="4" name="Slide Number Placeholder 3"/>
          <p:cNvSpPr>
            <a:spLocks noGrp="1"/>
          </p:cNvSpPr>
          <p:nvPr>
            <p:ph type="sldNum" sz="quarter" idx="10"/>
          </p:nvPr>
        </p:nvSpPr>
        <p:spPr/>
        <p:txBody>
          <a:bodyPr/>
          <a:lstStyle/>
          <a:p>
            <a:fld id="{8B844182-AF54-4049-B89B-8B0179E0B81B}" type="slidenum">
              <a:rPr lang="en-US" smtClean="0"/>
              <a:t>7</a:t>
            </a:fld>
            <a:endParaRPr lang="en-US"/>
          </a:p>
        </p:txBody>
      </p:sp>
    </p:spTree>
    <p:extLst>
      <p:ext uri="{BB962C8B-B14F-4D97-AF65-F5344CB8AC3E}">
        <p14:creationId xmlns:p14="http://schemas.microsoft.com/office/powerpoint/2010/main" val="4176688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E7EEF6-9D6B-43DB-8F86-307F76BC9A38}"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323D5-339C-405D-9360-8AAA2679484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191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E7EEF6-9D6B-43DB-8F86-307F76BC9A38}"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323D5-339C-405D-9360-8AAA2679484E}" type="slidenum">
              <a:rPr lang="en-US" smtClean="0"/>
              <a:t>‹#›</a:t>
            </a:fld>
            <a:endParaRPr lang="en-US"/>
          </a:p>
        </p:txBody>
      </p:sp>
    </p:spTree>
    <p:extLst>
      <p:ext uri="{BB962C8B-B14F-4D97-AF65-F5344CB8AC3E}">
        <p14:creationId xmlns:p14="http://schemas.microsoft.com/office/powerpoint/2010/main" val="232889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E7EEF6-9D6B-43DB-8F86-307F76BC9A38}"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323D5-339C-405D-9360-8AAA2679484E}" type="slidenum">
              <a:rPr lang="en-US" smtClean="0"/>
              <a:t>‹#›</a:t>
            </a:fld>
            <a:endParaRPr lang="en-US"/>
          </a:p>
        </p:txBody>
      </p:sp>
    </p:spTree>
    <p:extLst>
      <p:ext uri="{BB962C8B-B14F-4D97-AF65-F5344CB8AC3E}">
        <p14:creationId xmlns:p14="http://schemas.microsoft.com/office/powerpoint/2010/main" val="614178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E7EEF6-9D6B-43DB-8F86-307F76BC9A38}"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323D5-339C-405D-9360-8AAA2679484E}" type="slidenum">
              <a:rPr lang="en-US" smtClean="0"/>
              <a:t>‹#›</a:t>
            </a:fld>
            <a:endParaRPr lang="en-US"/>
          </a:p>
        </p:txBody>
      </p:sp>
    </p:spTree>
    <p:extLst>
      <p:ext uri="{BB962C8B-B14F-4D97-AF65-F5344CB8AC3E}">
        <p14:creationId xmlns:p14="http://schemas.microsoft.com/office/powerpoint/2010/main" val="816807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E7EEF6-9D6B-43DB-8F86-307F76BC9A38}"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323D5-339C-405D-9360-8AAA2679484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9037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E7EEF6-9D6B-43DB-8F86-307F76BC9A38}" type="datetimeFigureOut">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323D5-339C-405D-9360-8AAA2679484E}" type="slidenum">
              <a:rPr lang="en-US" smtClean="0"/>
              <a:t>‹#›</a:t>
            </a:fld>
            <a:endParaRPr lang="en-US"/>
          </a:p>
        </p:txBody>
      </p:sp>
    </p:spTree>
    <p:extLst>
      <p:ext uri="{BB962C8B-B14F-4D97-AF65-F5344CB8AC3E}">
        <p14:creationId xmlns:p14="http://schemas.microsoft.com/office/powerpoint/2010/main" val="1586451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E7EEF6-9D6B-43DB-8F86-307F76BC9A38}" type="datetimeFigureOut">
              <a:rPr lang="en-US" smtClean="0"/>
              <a:t>8/2/2016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D323D5-339C-405D-9360-8AAA2679484E}" type="slidenum">
              <a:rPr lang="en-US" smtClean="0"/>
              <a:t>‹#›</a:t>
            </a:fld>
            <a:endParaRPr lang="en-US"/>
          </a:p>
        </p:txBody>
      </p:sp>
    </p:spTree>
    <p:extLst>
      <p:ext uri="{BB962C8B-B14F-4D97-AF65-F5344CB8AC3E}">
        <p14:creationId xmlns:p14="http://schemas.microsoft.com/office/powerpoint/2010/main" val="89588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E7EEF6-9D6B-43DB-8F86-307F76BC9A38}" type="datetimeFigureOut">
              <a:rPr lang="en-US" smtClean="0"/>
              <a:t>8/2/2016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D323D5-339C-405D-9360-8AAA2679484E}" type="slidenum">
              <a:rPr lang="en-US" smtClean="0"/>
              <a:t>‹#›</a:t>
            </a:fld>
            <a:endParaRPr lang="en-US"/>
          </a:p>
        </p:txBody>
      </p:sp>
    </p:spTree>
    <p:extLst>
      <p:ext uri="{BB962C8B-B14F-4D97-AF65-F5344CB8AC3E}">
        <p14:creationId xmlns:p14="http://schemas.microsoft.com/office/powerpoint/2010/main" val="3523396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3E7EEF6-9D6B-43DB-8F86-307F76BC9A38}" type="datetimeFigureOut">
              <a:rPr lang="en-US" smtClean="0"/>
              <a:t>8/2/2016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7D323D5-339C-405D-9360-8AAA2679484E}" type="slidenum">
              <a:rPr lang="en-US" smtClean="0"/>
              <a:t>‹#›</a:t>
            </a:fld>
            <a:endParaRPr lang="en-US"/>
          </a:p>
        </p:txBody>
      </p:sp>
    </p:spTree>
    <p:extLst>
      <p:ext uri="{BB962C8B-B14F-4D97-AF65-F5344CB8AC3E}">
        <p14:creationId xmlns:p14="http://schemas.microsoft.com/office/powerpoint/2010/main" val="3252463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3E7EEF6-9D6B-43DB-8F86-307F76BC9A38}" type="datetimeFigureOut">
              <a:rPr lang="en-US" smtClean="0"/>
              <a:t>8/2/2016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7D323D5-339C-405D-9360-8AAA2679484E}" type="slidenum">
              <a:rPr lang="en-US" smtClean="0"/>
              <a:t>‹#›</a:t>
            </a:fld>
            <a:endParaRPr lang="en-US"/>
          </a:p>
        </p:txBody>
      </p:sp>
    </p:spTree>
    <p:extLst>
      <p:ext uri="{BB962C8B-B14F-4D97-AF65-F5344CB8AC3E}">
        <p14:creationId xmlns:p14="http://schemas.microsoft.com/office/powerpoint/2010/main" val="718731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E7EEF6-9D6B-43DB-8F86-307F76BC9A38}" type="datetimeFigureOut">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323D5-339C-405D-9360-8AAA2679484E}" type="slidenum">
              <a:rPr lang="en-US" smtClean="0"/>
              <a:t>‹#›</a:t>
            </a:fld>
            <a:endParaRPr lang="en-US"/>
          </a:p>
        </p:txBody>
      </p:sp>
    </p:spTree>
    <p:extLst>
      <p:ext uri="{BB962C8B-B14F-4D97-AF65-F5344CB8AC3E}">
        <p14:creationId xmlns:p14="http://schemas.microsoft.com/office/powerpoint/2010/main" val="1831583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3E7EEF6-9D6B-43DB-8F86-307F76BC9A38}" type="datetimeFigureOut">
              <a:rPr lang="en-US" smtClean="0"/>
              <a:t>8/2/2016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7D323D5-339C-405D-9360-8AAA2679484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2155969"/>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is Hope, and Can it be Taught?</a:t>
            </a:r>
          </a:p>
        </p:txBody>
      </p:sp>
      <p:sp>
        <p:nvSpPr>
          <p:cNvPr id="3" name="Subtitle 2"/>
          <p:cNvSpPr>
            <a:spLocks noGrp="1"/>
          </p:cNvSpPr>
          <p:nvPr>
            <p:ph type="subTitle" idx="1"/>
          </p:nvPr>
        </p:nvSpPr>
        <p:spPr/>
        <p:txBody>
          <a:bodyPr>
            <a:normAutofit fontScale="85000" lnSpcReduction="20000"/>
          </a:bodyPr>
          <a:lstStyle/>
          <a:p>
            <a:endParaRPr lang="en-US" dirty="0"/>
          </a:p>
          <a:p>
            <a:r>
              <a:rPr lang="en-US" dirty="0"/>
              <a:t>Gabriel Brown</a:t>
            </a:r>
          </a:p>
          <a:p>
            <a:r>
              <a:rPr lang="en-US" dirty="0"/>
              <a:t>Faculty Mentor: Sarah </a:t>
            </a:r>
            <a:r>
              <a:rPr lang="en-US" dirty="0" err="1"/>
              <a:t>Stitzlein</a:t>
            </a:r>
            <a:r>
              <a:rPr lang="en-US" dirty="0"/>
              <a:t>, Ph.D.</a:t>
            </a:r>
          </a:p>
        </p:txBody>
      </p:sp>
    </p:spTree>
    <p:extLst>
      <p:ext uri="{BB962C8B-B14F-4D97-AF65-F5344CB8AC3E}">
        <p14:creationId xmlns:p14="http://schemas.microsoft.com/office/powerpoint/2010/main" val="319219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Hope &amp; Optimism Initiative</a:t>
            </a:r>
          </a:p>
        </p:txBody>
      </p:sp>
      <p:sp>
        <p:nvSpPr>
          <p:cNvPr id="3" name="Content Placeholder 2"/>
          <p:cNvSpPr>
            <a:spLocks noGrp="1"/>
          </p:cNvSpPr>
          <p:nvPr>
            <p:ph idx="1"/>
          </p:nvPr>
        </p:nvSpPr>
        <p:spPr/>
        <p:txBody>
          <a:bodyPr/>
          <a:lstStyle/>
          <a:p>
            <a:endParaRPr lang="en-US" dirty="0"/>
          </a:p>
          <a:p>
            <a:endParaRPr lang="en-US" dirty="0"/>
          </a:p>
          <a:p>
            <a:r>
              <a:rPr lang="en-US" sz="2400" dirty="0"/>
              <a:t>3-year, $4.8 million grant project</a:t>
            </a:r>
          </a:p>
          <a:p>
            <a:endParaRPr lang="en-US" sz="2400" dirty="0"/>
          </a:p>
          <a:p>
            <a:r>
              <a:rPr lang="en-US" sz="2400" dirty="0"/>
              <a:t>Involves University of Notre Dame &amp; Cornell University through the John Templeton Foundation</a:t>
            </a:r>
          </a:p>
          <a:p>
            <a:endParaRPr lang="en-US" sz="2400" dirty="0"/>
          </a:p>
          <a:p>
            <a:r>
              <a:rPr lang="en-US" sz="2400" dirty="0"/>
              <a:t>Diverse fields, including philosophy, science (psychology), philosophy of religion, stage, and screen</a:t>
            </a:r>
          </a:p>
        </p:txBody>
      </p:sp>
    </p:spTree>
    <p:extLst>
      <p:ext uri="{BB962C8B-B14F-4D97-AF65-F5344CB8AC3E}">
        <p14:creationId xmlns:p14="http://schemas.microsoft.com/office/powerpoint/2010/main" val="1873355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hope?</a:t>
            </a:r>
          </a:p>
        </p:txBody>
      </p:sp>
      <p:sp>
        <p:nvSpPr>
          <p:cNvPr id="3" name="Content Placeholder 2"/>
          <p:cNvSpPr>
            <a:spLocks noGrp="1"/>
          </p:cNvSpPr>
          <p:nvPr>
            <p:ph idx="1"/>
          </p:nvPr>
        </p:nvSpPr>
        <p:spPr/>
        <p:txBody>
          <a:bodyPr/>
          <a:lstStyle/>
          <a:p>
            <a:endParaRPr lang="en-US" dirty="0"/>
          </a:p>
          <a:p>
            <a:r>
              <a:rPr lang="en-US" sz="2400" dirty="0"/>
              <a:t>Blind optimism?</a:t>
            </a:r>
          </a:p>
          <a:p>
            <a:endParaRPr lang="en-US" sz="2400" dirty="0"/>
          </a:p>
          <a:p>
            <a:r>
              <a:rPr lang="en-US" sz="2400" dirty="0"/>
              <a:t>Grit?</a:t>
            </a:r>
          </a:p>
          <a:p>
            <a:endParaRPr lang="en-US" sz="2400" dirty="0"/>
          </a:p>
          <a:p>
            <a:r>
              <a:rPr lang="en-US" sz="2400" dirty="0"/>
              <a:t>Pull yourself up by your bootstraps?</a:t>
            </a:r>
          </a:p>
          <a:p>
            <a:endParaRPr lang="en-US" sz="2400" dirty="0"/>
          </a:p>
          <a:p>
            <a:r>
              <a:rPr lang="en-US" sz="2400" dirty="0"/>
              <a:t>Faith? </a:t>
            </a:r>
          </a:p>
        </p:txBody>
      </p:sp>
    </p:spTree>
    <p:extLst>
      <p:ext uri="{BB962C8B-B14F-4D97-AF65-F5344CB8AC3E}">
        <p14:creationId xmlns:p14="http://schemas.microsoft.com/office/powerpoint/2010/main" val="2022074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PRAGMATIST hope?</a:t>
            </a:r>
          </a:p>
        </p:txBody>
      </p:sp>
      <p:sp>
        <p:nvSpPr>
          <p:cNvPr id="3" name="Content Placeholder 2"/>
          <p:cNvSpPr>
            <a:spLocks noGrp="1"/>
          </p:cNvSpPr>
          <p:nvPr>
            <p:ph idx="1"/>
          </p:nvPr>
        </p:nvSpPr>
        <p:spPr/>
        <p:txBody>
          <a:bodyPr>
            <a:normAutofit fontScale="92500" lnSpcReduction="10000"/>
          </a:bodyPr>
          <a:lstStyle/>
          <a:p>
            <a:endParaRPr lang="en-US" dirty="0"/>
          </a:p>
          <a:p>
            <a:r>
              <a:rPr lang="en-US" sz="2400" dirty="0"/>
              <a:t>A set of habits</a:t>
            </a:r>
          </a:p>
          <a:p>
            <a:endParaRPr lang="en-US" sz="2400" dirty="0"/>
          </a:p>
          <a:p>
            <a:endParaRPr lang="en-US" sz="2400" dirty="0"/>
          </a:p>
          <a:p>
            <a:r>
              <a:rPr lang="en-US" sz="2400" dirty="0"/>
              <a:t>“…a disposition toward possibility and change for the betterment of all.” – Dr. </a:t>
            </a:r>
            <a:r>
              <a:rPr lang="en-US" sz="2400" dirty="0" err="1"/>
              <a:t>Stitzlein</a:t>
            </a:r>
            <a:endParaRPr lang="en-US" sz="2400" dirty="0"/>
          </a:p>
          <a:p>
            <a:endParaRPr lang="en-US" sz="2400" dirty="0"/>
          </a:p>
          <a:p>
            <a:endParaRPr lang="en-US" sz="2400" dirty="0"/>
          </a:p>
          <a:p>
            <a:r>
              <a:rPr lang="en-US" sz="2400" dirty="0"/>
              <a:t>So, by using this definition of hope, can we reconcile it with psychological views of hope to create a better hybrid?</a:t>
            </a:r>
          </a:p>
          <a:p>
            <a:endParaRPr lang="en-US" dirty="0"/>
          </a:p>
          <a:p>
            <a:endParaRPr lang="en-US" dirty="0"/>
          </a:p>
        </p:txBody>
      </p:sp>
    </p:spTree>
    <p:extLst>
      <p:ext uri="{BB962C8B-B14F-4D97-AF65-F5344CB8AC3E}">
        <p14:creationId xmlns:p14="http://schemas.microsoft.com/office/powerpoint/2010/main" val="3280625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Text Placeholder 4"/>
          <p:cNvSpPr>
            <a:spLocks noGrp="1"/>
          </p:cNvSpPr>
          <p:nvPr>
            <p:ph type="body" idx="1"/>
          </p:nvPr>
        </p:nvSpPr>
        <p:spPr>
          <a:xfrm>
            <a:off x="1097280" y="1989249"/>
            <a:ext cx="4937760" cy="449887"/>
          </a:xfrm>
        </p:spPr>
        <p:txBody>
          <a:bodyPr>
            <a:normAutofit fontScale="85000" lnSpcReduction="20000"/>
          </a:bodyPr>
          <a:lstStyle/>
          <a:p>
            <a:pPr algn="ctr"/>
            <a:r>
              <a:rPr lang="en-US" sz="3500" dirty="0"/>
              <a:t>Positive psychology</a:t>
            </a:r>
            <a:r>
              <a:rPr lang="en-US" sz="3600" dirty="0"/>
              <a:t>	</a:t>
            </a:r>
            <a:r>
              <a:rPr lang="en-US" dirty="0"/>
              <a:t>	</a:t>
            </a:r>
          </a:p>
        </p:txBody>
      </p:sp>
      <p:sp>
        <p:nvSpPr>
          <p:cNvPr id="6" name="Content Placeholder 5"/>
          <p:cNvSpPr>
            <a:spLocks noGrp="1"/>
          </p:cNvSpPr>
          <p:nvPr>
            <p:ph sz="half" idx="2"/>
          </p:nvPr>
        </p:nvSpPr>
        <p:spPr/>
        <p:txBody>
          <a:bodyPr>
            <a:normAutofit/>
          </a:bodyPr>
          <a:lstStyle/>
          <a:p>
            <a:r>
              <a:rPr lang="en-US" sz="2400" dirty="0"/>
              <a:t>Goal-directed</a:t>
            </a:r>
          </a:p>
          <a:p>
            <a:endParaRPr lang="en-US" sz="2400" dirty="0"/>
          </a:p>
          <a:p>
            <a:r>
              <a:rPr lang="en-US" sz="2400" dirty="0"/>
              <a:t>Inflexible goals</a:t>
            </a:r>
          </a:p>
          <a:p>
            <a:endParaRPr lang="en-US" sz="2400" dirty="0"/>
          </a:p>
          <a:p>
            <a:r>
              <a:rPr lang="en-US" sz="2400" dirty="0"/>
              <a:t>Individualistic </a:t>
            </a:r>
          </a:p>
        </p:txBody>
      </p:sp>
      <p:sp>
        <p:nvSpPr>
          <p:cNvPr id="7" name="Text Placeholder 6"/>
          <p:cNvSpPr>
            <a:spLocks noGrp="1"/>
          </p:cNvSpPr>
          <p:nvPr>
            <p:ph type="body" sz="quarter" idx="3"/>
          </p:nvPr>
        </p:nvSpPr>
        <p:spPr/>
        <p:txBody>
          <a:bodyPr>
            <a:noAutofit/>
          </a:bodyPr>
          <a:lstStyle/>
          <a:p>
            <a:pPr algn="ctr"/>
            <a:r>
              <a:rPr lang="en-US" sz="3200" dirty="0"/>
              <a:t>Pragmatist philosophy</a:t>
            </a:r>
          </a:p>
        </p:txBody>
      </p:sp>
      <p:sp>
        <p:nvSpPr>
          <p:cNvPr id="8" name="Content Placeholder 7"/>
          <p:cNvSpPr>
            <a:spLocks noGrp="1"/>
          </p:cNvSpPr>
          <p:nvPr>
            <p:ph sz="quarter" idx="4"/>
          </p:nvPr>
        </p:nvSpPr>
        <p:spPr/>
        <p:txBody>
          <a:bodyPr>
            <a:normAutofit/>
          </a:bodyPr>
          <a:lstStyle/>
          <a:p>
            <a:r>
              <a:rPr lang="en-US" sz="2400" dirty="0"/>
              <a:t>Goal directed</a:t>
            </a:r>
          </a:p>
          <a:p>
            <a:endParaRPr lang="en-US" sz="2400" dirty="0"/>
          </a:p>
          <a:p>
            <a:r>
              <a:rPr lang="en-US" sz="2400" dirty="0"/>
              <a:t>Flexible goals</a:t>
            </a:r>
          </a:p>
          <a:p>
            <a:endParaRPr lang="en-US" sz="2400" dirty="0"/>
          </a:p>
          <a:p>
            <a:r>
              <a:rPr lang="en-US" sz="2400" dirty="0"/>
              <a:t>Socially oriented</a:t>
            </a:r>
          </a:p>
        </p:txBody>
      </p:sp>
    </p:spTree>
    <p:extLst>
      <p:ext uri="{BB962C8B-B14F-4D97-AF65-F5344CB8AC3E}">
        <p14:creationId xmlns:p14="http://schemas.microsoft.com/office/powerpoint/2010/main" val="2992183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Psychology of Hope</a:t>
            </a:r>
          </a:p>
        </p:txBody>
      </p:sp>
      <p:sp>
        <p:nvSpPr>
          <p:cNvPr id="8" name="Content Placeholder 7"/>
          <p:cNvSpPr>
            <a:spLocks noGrp="1"/>
          </p:cNvSpPr>
          <p:nvPr>
            <p:ph idx="1"/>
          </p:nvPr>
        </p:nvSpPr>
        <p:spPr/>
        <p:txBody>
          <a:bodyPr>
            <a:normAutofit/>
          </a:bodyPr>
          <a:lstStyle/>
          <a:p>
            <a:endParaRPr lang="en-US" sz="2400" dirty="0"/>
          </a:p>
          <a:p>
            <a:r>
              <a:rPr lang="en-US" sz="2400" dirty="0"/>
              <a:t>Psychological research focuses on establishing a process for hope and how hope functions in two key groups:</a:t>
            </a:r>
          </a:p>
          <a:p>
            <a:endParaRPr lang="en-US" sz="2400" dirty="0"/>
          </a:p>
          <a:p>
            <a:r>
              <a:rPr lang="en-US" sz="2400" dirty="0"/>
              <a:t>Minorities </a:t>
            </a:r>
          </a:p>
          <a:p>
            <a:endParaRPr lang="en-US" sz="2400" dirty="0"/>
          </a:p>
          <a:p>
            <a:r>
              <a:rPr lang="en-US" sz="2400" dirty="0"/>
              <a:t>Adolescents</a:t>
            </a:r>
          </a:p>
        </p:txBody>
      </p:sp>
    </p:spTree>
    <p:extLst>
      <p:ext uri="{BB962C8B-B14F-4D97-AF65-F5344CB8AC3E}">
        <p14:creationId xmlns:p14="http://schemas.microsoft.com/office/powerpoint/2010/main" val="1366640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there recent examples of this kind of hope?</a:t>
            </a:r>
          </a:p>
        </p:txBody>
      </p:sp>
      <p:sp>
        <p:nvSpPr>
          <p:cNvPr id="3" name="Content Placeholder 2"/>
          <p:cNvSpPr>
            <a:spLocks noGrp="1"/>
          </p:cNvSpPr>
          <p:nvPr>
            <p:ph idx="1"/>
          </p:nvPr>
        </p:nvSpPr>
        <p:spPr/>
        <p:txBody>
          <a:bodyPr/>
          <a:lstStyle/>
          <a:p>
            <a:endParaRPr lang="en-US" dirty="0"/>
          </a:p>
          <a:p>
            <a:endParaRPr lang="en-US" dirty="0"/>
          </a:p>
          <a:p>
            <a:r>
              <a:rPr lang="en-US" sz="2400" dirty="0"/>
              <a:t>Bernie Sanders</a:t>
            </a:r>
          </a:p>
          <a:p>
            <a:endParaRPr lang="en-US" sz="2400" dirty="0"/>
          </a:p>
          <a:p>
            <a:r>
              <a:rPr lang="en-US" sz="2400" dirty="0"/>
              <a:t>Black Lives Matter/Irate8</a:t>
            </a:r>
          </a:p>
          <a:p>
            <a:endParaRPr lang="en-US" sz="2400" dirty="0"/>
          </a:p>
          <a:p>
            <a:r>
              <a:rPr lang="en-US" sz="2400" dirty="0" err="1"/>
              <a:t>GlobeMed</a:t>
            </a:r>
            <a:endParaRPr lang="en-US" sz="2400" dirty="0"/>
          </a:p>
        </p:txBody>
      </p:sp>
    </p:spTree>
    <p:extLst>
      <p:ext uri="{BB962C8B-B14F-4D97-AF65-F5344CB8AC3E}">
        <p14:creationId xmlns:p14="http://schemas.microsoft.com/office/powerpoint/2010/main" val="3074704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pragmatism and psychology cooperate?</a:t>
            </a:r>
          </a:p>
        </p:txBody>
      </p:sp>
      <p:sp>
        <p:nvSpPr>
          <p:cNvPr id="3" name="Content Placeholder 2"/>
          <p:cNvSpPr>
            <a:spLocks noGrp="1"/>
          </p:cNvSpPr>
          <p:nvPr>
            <p:ph idx="1"/>
          </p:nvPr>
        </p:nvSpPr>
        <p:spPr/>
        <p:txBody>
          <a:bodyPr>
            <a:normAutofit/>
          </a:bodyPr>
          <a:lstStyle/>
          <a:p>
            <a:r>
              <a:rPr lang="en-US" sz="2400" dirty="0"/>
              <a:t>Pragmatist philosophy offers a definition and theory behind hope that is solid and readily found in society, even if it is not always recognized as such.</a:t>
            </a:r>
          </a:p>
          <a:p>
            <a:endParaRPr lang="en-US" sz="2400" dirty="0"/>
          </a:p>
          <a:p>
            <a:r>
              <a:rPr lang="en-US" sz="2400" dirty="0"/>
              <a:t>Psychology, mainly positive psychology, offers a system of measuring, identifying, and developing habits of hope.</a:t>
            </a:r>
          </a:p>
          <a:p>
            <a:endParaRPr lang="en-US" sz="2400" dirty="0"/>
          </a:p>
          <a:p>
            <a:r>
              <a:rPr lang="en-US" sz="2400" dirty="0"/>
              <a:t>If the two are merged, the principles of psychology can be used to develop parts of curriculum in schools that develop hope from an early age and make it a disposition of students.</a:t>
            </a:r>
          </a:p>
        </p:txBody>
      </p:sp>
    </p:spTree>
    <p:extLst>
      <p:ext uri="{BB962C8B-B14F-4D97-AF65-F5344CB8AC3E}">
        <p14:creationId xmlns:p14="http://schemas.microsoft.com/office/powerpoint/2010/main" val="529550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Acknowledgements	</a:t>
            </a:r>
          </a:p>
        </p:txBody>
      </p:sp>
      <p:sp>
        <p:nvSpPr>
          <p:cNvPr id="3" name="Content Placeholder 2"/>
          <p:cNvSpPr>
            <a:spLocks noGrp="1"/>
          </p:cNvSpPr>
          <p:nvPr>
            <p:ph idx="1"/>
          </p:nvPr>
        </p:nvSpPr>
        <p:spPr/>
        <p:txBody>
          <a:bodyPr>
            <a:normAutofit/>
          </a:bodyPr>
          <a:lstStyle/>
          <a:p>
            <a:endParaRPr lang="en-US" sz="2400" dirty="0"/>
          </a:p>
          <a:p>
            <a:endParaRPr lang="en-US" sz="2400" dirty="0"/>
          </a:p>
          <a:p>
            <a:r>
              <a:rPr lang="en-US" sz="2400" dirty="0"/>
              <a:t>Great thanks to Dr. </a:t>
            </a:r>
            <a:r>
              <a:rPr lang="en-US" sz="2400" dirty="0" err="1"/>
              <a:t>Stitzlein</a:t>
            </a:r>
            <a:r>
              <a:rPr lang="en-US" sz="2400" dirty="0"/>
              <a:t> for giving me this fantastic opportunity, opening my eyes to a whole new way of studying psychology, and being a fantastic mentor.</a:t>
            </a:r>
          </a:p>
          <a:p>
            <a:endParaRPr lang="en-US" sz="2400" dirty="0"/>
          </a:p>
          <a:p>
            <a:r>
              <a:rPr lang="en-US" sz="2400" dirty="0"/>
              <a:t>Thanks also to the UHP, who provided funding support for this program and has supported me in various other programs.</a:t>
            </a:r>
          </a:p>
        </p:txBody>
      </p:sp>
    </p:spTree>
    <p:extLst>
      <p:ext uri="{BB962C8B-B14F-4D97-AF65-F5344CB8AC3E}">
        <p14:creationId xmlns:p14="http://schemas.microsoft.com/office/powerpoint/2010/main" val="157632199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116</TotalTime>
  <Words>513</Words>
  <Application>Microsoft Office PowerPoint</Application>
  <PresentationFormat>Widescreen</PresentationFormat>
  <Paragraphs>79</Paragraphs>
  <Slides>9</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Calibri Light</vt:lpstr>
      <vt:lpstr>Retrospect</vt:lpstr>
      <vt:lpstr>What is Hope, and Can it be Taught?</vt:lpstr>
      <vt:lpstr>Hope &amp; Optimism Initiative</vt:lpstr>
      <vt:lpstr>What is hope?</vt:lpstr>
      <vt:lpstr>What is PRAGMATIST hope?</vt:lpstr>
      <vt:lpstr>PowerPoint Presentation</vt:lpstr>
      <vt:lpstr>Psychology of Hope</vt:lpstr>
      <vt:lpstr>Are there recent examples of this kind of hope?</vt:lpstr>
      <vt:lpstr>Can pragmatism and psychology cooperate?</vt:lpstr>
      <vt:lpstr>Acknowledgements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Hope, and Can it be Taught?</dc:title>
  <dc:creator>Gabriel Brown</dc:creator>
  <cp:lastModifiedBy>Gabriel Brown</cp:lastModifiedBy>
  <cp:revision>11</cp:revision>
  <dcterms:created xsi:type="dcterms:W3CDTF">2016-07-25T12:33:49Z</dcterms:created>
  <dcterms:modified xsi:type="dcterms:W3CDTF">2016-08-02T13:13:17Z</dcterms:modified>
</cp:coreProperties>
</file>